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7FCC2-0D4F-4E02-993F-1FBA2F93DAF0}" v="387" dt="2022-03-20T17:51:35.229"/>
    <p1510:client id="{CD19F454-07F5-4304-B5DB-C4EDA2BD4252}" v="214" dt="2022-03-19T13:40:54.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3/20/2022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9890" y="2604247"/>
            <a:ext cx="11268633" cy="2262781"/>
          </a:xfrm>
        </p:spPr>
        <p:txBody>
          <a:bodyPr>
            <a:normAutofit/>
          </a:bodyPr>
          <a:lstStyle/>
          <a:p>
            <a:pPr algn="ctr"/>
            <a:r>
              <a:rPr lang="en-US" dirty="0">
                <a:latin typeface="Century Schoolbook"/>
                <a:ea typeface="+mj-lt"/>
                <a:cs typeface="+mj-lt"/>
              </a:rPr>
              <a:t>Housing Sales Price Prediction</a:t>
            </a:r>
            <a:endParaRPr lang="en-US">
              <a:latin typeface="Century Schoolbook"/>
            </a:endParaRPr>
          </a:p>
          <a:p>
            <a:endParaRPr lang="en-US" dirty="0"/>
          </a:p>
        </p:txBody>
      </p:sp>
      <p:sp>
        <p:nvSpPr>
          <p:cNvPr id="3" name="Subtitle 2"/>
          <p:cNvSpPr>
            <a:spLocks noGrp="1"/>
          </p:cNvSpPr>
          <p:nvPr>
            <p:ph type="subTitle" idx="1"/>
          </p:nvPr>
        </p:nvSpPr>
        <p:spPr>
          <a:xfrm>
            <a:off x="9290331" y="5169585"/>
            <a:ext cx="2068605" cy="1126283"/>
          </a:xfrm>
        </p:spPr>
        <p:txBody>
          <a:bodyPr>
            <a:normAutofit lnSpcReduction="10000"/>
          </a:bodyPr>
          <a:lstStyle/>
          <a:p>
            <a:pPr algn="ctr"/>
            <a:r>
              <a:rPr lang="en-US" u="sng" dirty="0"/>
              <a:t>By</a:t>
            </a:r>
            <a:r>
              <a:rPr lang="en-US" dirty="0"/>
              <a:t>:</a:t>
            </a:r>
            <a:br>
              <a:rPr lang="en-US" dirty="0"/>
            </a:br>
            <a:br>
              <a:rPr lang="en-US" dirty="0"/>
            </a:br>
            <a:r>
              <a:rPr lang="en-US" dirty="0">
                <a:latin typeface="Century Schoolbook"/>
              </a:rPr>
              <a:t>Puram Nagaraju</a:t>
            </a:r>
            <a:br>
              <a:rPr lang="en-US" dirty="0">
                <a:latin typeface="Century Schoolbook"/>
              </a:rPr>
            </a:br>
            <a:r>
              <a:rPr lang="en-US" dirty="0">
                <a:latin typeface="Century Schoolbook"/>
              </a:rPr>
              <a:t>Intrnship-23</a:t>
            </a:r>
            <a:endParaRPr lang="en-US"/>
          </a:p>
        </p:txBody>
      </p:sp>
      <p:pic>
        <p:nvPicPr>
          <p:cNvPr id="4" name="Picture 4" descr="Logo, company name&#10;&#10;Description automatically generated">
            <a:extLst>
              <a:ext uri="{FF2B5EF4-FFF2-40B4-BE49-F238E27FC236}">
                <a16:creationId xmlns:a16="http://schemas.microsoft.com/office/drawing/2014/main" id="{CD88C9DF-6A41-8336-101A-E4B30E22A284}"/>
              </a:ext>
            </a:extLst>
          </p:cNvPr>
          <p:cNvPicPr>
            <a:picLocks noChangeAspect="1"/>
          </p:cNvPicPr>
          <p:nvPr/>
        </p:nvPicPr>
        <p:blipFill rotWithShape="1">
          <a:blip r:embed="rId2"/>
          <a:srcRect l="5789" t="24378" r="7368" b="23881"/>
          <a:stretch/>
        </p:blipFill>
        <p:spPr>
          <a:xfrm>
            <a:off x="5076265" y="1064560"/>
            <a:ext cx="2788792" cy="1742711"/>
          </a:xfrm>
          <a:prstGeom prst="rect">
            <a:avLst/>
          </a:prstGeom>
        </p:spPr>
      </p:pic>
    </p:spTree>
    <p:extLst>
      <p:ext uri="{BB962C8B-B14F-4D97-AF65-F5344CB8AC3E}">
        <p14:creationId xmlns:p14="http://schemas.microsoft.com/office/powerpoint/2010/main" val="362262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5A3F9363-0DED-4C06-91A1-227777EA003F}"/>
              </a:ext>
            </a:extLst>
          </p:cNvPr>
          <p:cNvPicPr>
            <a:picLocks noGrp="1" noChangeAspect="1"/>
          </p:cNvPicPr>
          <p:nvPr>
            <p:ph sz="half" idx="1"/>
          </p:nvPr>
        </p:nvPicPr>
        <p:blipFill>
          <a:blip r:embed="rId2"/>
          <a:stretch>
            <a:fillRect/>
          </a:stretch>
        </p:blipFill>
        <p:spPr>
          <a:xfrm>
            <a:off x="1770022" y="676835"/>
            <a:ext cx="4170508" cy="5705033"/>
          </a:xfrm>
        </p:spPr>
      </p:pic>
      <p:pic>
        <p:nvPicPr>
          <p:cNvPr id="6" name="Picture 6">
            <a:extLst>
              <a:ext uri="{FF2B5EF4-FFF2-40B4-BE49-F238E27FC236}">
                <a16:creationId xmlns:a16="http://schemas.microsoft.com/office/drawing/2014/main" id="{04DE2182-68C5-43F2-B62C-9DBBFB4D3D9D}"/>
              </a:ext>
            </a:extLst>
          </p:cNvPr>
          <p:cNvPicPr>
            <a:picLocks noGrp="1" noChangeAspect="1"/>
          </p:cNvPicPr>
          <p:nvPr>
            <p:ph sz="half" idx="2"/>
          </p:nvPr>
        </p:nvPicPr>
        <p:blipFill>
          <a:blip r:embed="rId3"/>
          <a:stretch>
            <a:fillRect/>
          </a:stretch>
        </p:blipFill>
        <p:spPr>
          <a:xfrm>
            <a:off x="6540806" y="781158"/>
            <a:ext cx="5187922" cy="5504044"/>
          </a:xfrm>
        </p:spPr>
      </p:pic>
    </p:spTree>
    <p:extLst>
      <p:ext uri="{BB962C8B-B14F-4D97-AF65-F5344CB8AC3E}">
        <p14:creationId xmlns:p14="http://schemas.microsoft.com/office/powerpoint/2010/main" val="337702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scatter chart&#10;&#10;Description automatically generated">
            <a:extLst>
              <a:ext uri="{FF2B5EF4-FFF2-40B4-BE49-F238E27FC236}">
                <a16:creationId xmlns:a16="http://schemas.microsoft.com/office/drawing/2014/main" id="{9E5BA203-475D-42BD-843F-76A8A910BBB1}"/>
              </a:ext>
            </a:extLst>
          </p:cNvPr>
          <p:cNvPicPr>
            <a:picLocks noGrp="1" noChangeAspect="1"/>
          </p:cNvPicPr>
          <p:nvPr>
            <p:ph sz="half" idx="1"/>
          </p:nvPr>
        </p:nvPicPr>
        <p:blipFill>
          <a:blip r:embed="rId2"/>
          <a:stretch>
            <a:fillRect/>
          </a:stretch>
        </p:blipFill>
        <p:spPr>
          <a:xfrm>
            <a:off x="1782388" y="1617086"/>
            <a:ext cx="4313864" cy="4171914"/>
          </a:xfrm>
        </p:spPr>
      </p:pic>
      <p:pic>
        <p:nvPicPr>
          <p:cNvPr id="6" name="Picture 6" descr="A picture containing chart&#10;&#10;Description automatically generated">
            <a:extLst>
              <a:ext uri="{FF2B5EF4-FFF2-40B4-BE49-F238E27FC236}">
                <a16:creationId xmlns:a16="http://schemas.microsoft.com/office/drawing/2014/main" id="{D863E805-93ED-47D6-9E00-2AD6AF457CC5}"/>
              </a:ext>
            </a:extLst>
          </p:cNvPr>
          <p:cNvPicPr>
            <a:picLocks noGrp="1" noChangeAspect="1"/>
          </p:cNvPicPr>
          <p:nvPr>
            <p:ph sz="half" idx="2"/>
          </p:nvPr>
        </p:nvPicPr>
        <p:blipFill>
          <a:blip r:embed="rId3"/>
          <a:stretch>
            <a:fillRect/>
          </a:stretch>
        </p:blipFill>
        <p:spPr>
          <a:xfrm>
            <a:off x="7190747" y="1875450"/>
            <a:ext cx="4470746" cy="3819724"/>
          </a:xfrm>
        </p:spPr>
      </p:pic>
    </p:spTree>
    <p:extLst>
      <p:ext uri="{BB962C8B-B14F-4D97-AF65-F5344CB8AC3E}">
        <p14:creationId xmlns:p14="http://schemas.microsoft.com/office/powerpoint/2010/main" val="134796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scatter chart&#10;&#10;Description automatically generated">
            <a:extLst>
              <a:ext uri="{FF2B5EF4-FFF2-40B4-BE49-F238E27FC236}">
                <a16:creationId xmlns:a16="http://schemas.microsoft.com/office/drawing/2014/main" id="{605DC17C-B609-4745-B640-4EB0C54CFF46}"/>
              </a:ext>
            </a:extLst>
          </p:cNvPr>
          <p:cNvPicPr>
            <a:picLocks noGrp="1" noChangeAspect="1"/>
          </p:cNvPicPr>
          <p:nvPr>
            <p:ph sz="half" idx="1"/>
          </p:nvPr>
        </p:nvPicPr>
        <p:blipFill>
          <a:blip r:embed="rId2"/>
          <a:stretch>
            <a:fillRect/>
          </a:stretch>
        </p:blipFill>
        <p:spPr>
          <a:xfrm>
            <a:off x="1782388" y="1407170"/>
            <a:ext cx="4784511" cy="3975422"/>
          </a:xfrm>
        </p:spPr>
      </p:pic>
      <p:pic>
        <p:nvPicPr>
          <p:cNvPr id="6" name="Picture 6" descr="Chart&#10;&#10;Description automatically generated">
            <a:extLst>
              <a:ext uri="{FF2B5EF4-FFF2-40B4-BE49-F238E27FC236}">
                <a16:creationId xmlns:a16="http://schemas.microsoft.com/office/drawing/2014/main" id="{88DB145B-F201-4EB5-8B48-EA1BBA883726}"/>
              </a:ext>
            </a:extLst>
          </p:cNvPr>
          <p:cNvPicPr>
            <a:picLocks noGrp="1" noChangeAspect="1"/>
          </p:cNvPicPr>
          <p:nvPr>
            <p:ph sz="half" idx="2"/>
          </p:nvPr>
        </p:nvPicPr>
        <p:blipFill>
          <a:blip r:embed="rId3"/>
          <a:stretch>
            <a:fillRect/>
          </a:stretch>
        </p:blipFill>
        <p:spPr>
          <a:xfrm>
            <a:off x="7190747" y="1617137"/>
            <a:ext cx="4627628" cy="3753645"/>
          </a:xfrm>
        </p:spPr>
      </p:pic>
    </p:spTree>
    <p:extLst>
      <p:ext uri="{BB962C8B-B14F-4D97-AF65-F5344CB8AC3E}">
        <p14:creationId xmlns:p14="http://schemas.microsoft.com/office/powerpoint/2010/main" val="2573595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 histogram&#10;&#10;Description automatically generated">
            <a:extLst>
              <a:ext uri="{FF2B5EF4-FFF2-40B4-BE49-F238E27FC236}">
                <a16:creationId xmlns:a16="http://schemas.microsoft.com/office/drawing/2014/main" id="{2B9B5960-D5CD-4E46-90B9-F0C5CC9F80FD}"/>
              </a:ext>
            </a:extLst>
          </p:cNvPr>
          <p:cNvPicPr>
            <a:picLocks noGrp="1" noChangeAspect="1"/>
          </p:cNvPicPr>
          <p:nvPr>
            <p:ph sz="half" idx="1"/>
          </p:nvPr>
        </p:nvPicPr>
        <p:blipFill>
          <a:blip r:embed="rId2"/>
          <a:stretch>
            <a:fillRect/>
          </a:stretch>
        </p:blipFill>
        <p:spPr>
          <a:xfrm>
            <a:off x="1491036" y="1562517"/>
            <a:ext cx="4605216" cy="3731963"/>
          </a:xfrm>
        </p:spPr>
      </p:pic>
      <p:pic>
        <p:nvPicPr>
          <p:cNvPr id="6" name="Picture 6" descr="Chart, histogram&#10;&#10;Description automatically generated">
            <a:extLst>
              <a:ext uri="{FF2B5EF4-FFF2-40B4-BE49-F238E27FC236}">
                <a16:creationId xmlns:a16="http://schemas.microsoft.com/office/drawing/2014/main" id="{8ADB32BA-A774-49D7-B000-BDF4F8E1B167}"/>
              </a:ext>
            </a:extLst>
          </p:cNvPr>
          <p:cNvPicPr>
            <a:picLocks noGrp="1" noChangeAspect="1"/>
          </p:cNvPicPr>
          <p:nvPr>
            <p:ph sz="half" idx="2"/>
          </p:nvPr>
        </p:nvPicPr>
        <p:blipFill>
          <a:blip r:embed="rId3"/>
          <a:stretch>
            <a:fillRect/>
          </a:stretch>
        </p:blipFill>
        <p:spPr>
          <a:xfrm>
            <a:off x="7134718" y="1713041"/>
            <a:ext cx="4313864" cy="3573044"/>
          </a:xfrm>
        </p:spPr>
      </p:pic>
    </p:spTree>
    <p:extLst>
      <p:ext uri="{BB962C8B-B14F-4D97-AF65-F5344CB8AC3E}">
        <p14:creationId xmlns:p14="http://schemas.microsoft.com/office/powerpoint/2010/main" val="353174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chart&#10;&#10;Description automatically generated">
            <a:extLst>
              <a:ext uri="{FF2B5EF4-FFF2-40B4-BE49-F238E27FC236}">
                <a16:creationId xmlns:a16="http://schemas.microsoft.com/office/drawing/2014/main" id="{8A40EF85-8A7B-4940-8310-5BCE66FB16F6}"/>
              </a:ext>
            </a:extLst>
          </p:cNvPr>
          <p:cNvPicPr>
            <a:picLocks noGrp="1" noChangeAspect="1"/>
          </p:cNvPicPr>
          <p:nvPr>
            <p:ph idx="1"/>
          </p:nvPr>
        </p:nvPicPr>
        <p:blipFill>
          <a:blip r:embed="rId2"/>
          <a:stretch>
            <a:fillRect/>
          </a:stretch>
        </p:blipFill>
        <p:spPr>
          <a:xfrm>
            <a:off x="1686677" y="587188"/>
            <a:ext cx="9992087" cy="5761061"/>
          </a:xfrm>
        </p:spPr>
      </p:pic>
    </p:spTree>
    <p:extLst>
      <p:ext uri="{BB962C8B-B14F-4D97-AF65-F5344CB8AC3E}">
        <p14:creationId xmlns:p14="http://schemas.microsoft.com/office/powerpoint/2010/main" val="376659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B460EFC-7A23-4261-B6CF-A38488AF936E}"/>
              </a:ext>
            </a:extLst>
          </p:cNvPr>
          <p:cNvPicPr>
            <a:picLocks noGrp="1" noChangeAspect="1"/>
          </p:cNvPicPr>
          <p:nvPr>
            <p:ph sz="half" idx="1"/>
          </p:nvPr>
        </p:nvPicPr>
        <p:blipFill>
          <a:blip r:embed="rId2"/>
          <a:stretch>
            <a:fillRect/>
          </a:stretch>
        </p:blipFill>
        <p:spPr>
          <a:xfrm>
            <a:off x="1928065" y="1334184"/>
            <a:ext cx="5019834" cy="4020542"/>
          </a:xfrm>
        </p:spPr>
      </p:pic>
      <p:pic>
        <p:nvPicPr>
          <p:cNvPr id="6" name="Picture 6">
            <a:extLst>
              <a:ext uri="{FF2B5EF4-FFF2-40B4-BE49-F238E27FC236}">
                <a16:creationId xmlns:a16="http://schemas.microsoft.com/office/drawing/2014/main" id="{8FB294D6-23E1-4189-846C-74630AB6EC5C}"/>
              </a:ext>
            </a:extLst>
          </p:cNvPr>
          <p:cNvPicPr>
            <a:picLocks noGrp="1" noChangeAspect="1"/>
          </p:cNvPicPr>
          <p:nvPr>
            <p:ph sz="half" idx="2"/>
          </p:nvPr>
        </p:nvPicPr>
        <p:blipFill>
          <a:blip r:embed="rId3"/>
          <a:stretch>
            <a:fillRect/>
          </a:stretch>
        </p:blipFill>
        <p:spPr>
          <a:xfrm>
            <a:off x="7302806" y="1521070"/>
            <a:ext cx="4325069" cy="3766484"/>
          </a:xfrm>
        </p:spPr>
      </p:pic>
    </p:spTree>
    <p:extLst>
      <p:ext uri="{BB962C8B-B14F-4D97-AF65-F5344CB8AC3E}">
        <p14:creationId xmlns:p14="http://schemas.microsoft.com/office/powerpoint/2010/main" val="1212821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CC242368-C016-4DA2-B231-661942D60250}"/>
              </a:ext>
            </a:extLst>
          </p:cNvPr>
          <p:cNvPicPr>
            <a:picLocks noGrp="1" noChangeAspect="1"/>
          </p:cNvPicPr>
          <p:nvPr>
            <p:ph sz="half" idx="1"/>
          </p:nvPr>
        </p:nvPicPr>
        <p:blipFill>
          <a:blip r:embed="rId2"/>
          <a:stretch>
            <a:fillRect/>
          </a:stretch>
        </p:blipFill>
        <p:spPr>
          <a:xfrm>
            <a:off x="1692742" y="2225149"/>
            <a:ext cx="4851746" cy="3616935"/>
          </a:xfrm>
        </p:spPr>
      </p:pic>
      <p:pic>
        <p:nvPicPr>
          <p:cNvPr id="6" name="Picture 6" descr="Diagram&#10;&#10;Description automatically generated">
            <a:extLst>
              <a:ext uri="{FF2B5EF4-FFF2-40B4-BE49-F238E27FC236}">
                <a16:creationId xmlns:a16="http://schemas.microsoft.com/office/drawing/2014/main" id="{6FD9A3CF-A57D-4962-BB60-0174BE6981B8}"/>
              </a:ext>
            </a:extLst>
          </p:cNvPr>
          <p:cNvPicPr>
            <a:picLocks noGrp="1" noChangeAspect="1"/>
          </p:cNvPicPr>
          <p:nvPr>
            <p:ph sz="half" idx="2"/>
          </p:nvPr>
        </p:nvPicPr>
        <p:blipFill>
          <a:blip r:embed="rId3"/>
          <a:stretch>
            <a:fillRect/>
          </a:stretch>
        </p:blipFill>
        <p:spPr>
          <a:xfrm>
            <a:off x="7190747" y="2226746"/>
            <a:ext cx="4325069" cy="3442102"/>
          </a:xfrm>
        </p:spPr>
      </p:pic>
    </p:spTree>
    <p:extLst>
      <p:ext uri="{BB962C8B-B14F-4D97-AF65-F5344CB8AC3E}">
        <p14:creationId xmlns:p14="http://schemas.microsoft.com/office/powerpoint/2010/main" val="313861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4A93655A-FAB7-4E87-A2EA-23D85C607AE0}"/>
              </a:ext>
            </a:extLst>
          </p:cNvPr>
          <p:cNvPicPr>
            <a:picLocks noGrp="1" noChangeAspect="1"/>
          </p:cNvPicPr>
          <p:nvPr>
            <p:ph sz="half" idx="1"/>
          </p:nvPr>
        </p:nvPicPr>
        <p:blipFill>
          <a:blip r:embed="rId2"/>
          <a:stretch>
            <a:fillRect/>
          </a:stretch>
        </p:blipFill>
        <p:spPr>
          <a:xfrm>
            <a:off x="1132448" y="1780664"/>
            <a:ext cx="5591334" cy="3867170"/>
          </a:xfrm>
        </p:spPr>
      </p:pic>
      <p:pic>
        <p:nvPicPr>
          <p:cNvPr id="6" name="Picture 6" descr="Graphical user interface, text, application, email&#10;&#10;Description automatically generated">
            <a:extLst>
              <a:ext uri="{FF2B5EF4-FFF2-40B4-BE49-F238E27FC236}">
                <a16:creationId xmlns:a16="http://schemas.microsoft.com/office/drawing/2014/main" id="{1407E8A0-5927-4F59-84DA-7C1BBD94847C}"/>
              </a:ext>
            </a:extLst>
          </p:cNvPr>
          <p:cNvPicPr>
            <a:picLocks noGrp="1" noChangeAspect="1"/>
          </p:cNvPicPr>
          <p:nvPr>
            <p:ph sz="half" idx="2"/>
          </p:nvPr>
        </p:nvPicPr>
        <p:blipFill>
          <a:blip r:embed="rId3"/>
          <a:stretch>
            <a:fillRect/>
          </a:stretch>
        </p:blipFill>
        <p:spPr>
          <a:xfrm>
            <a:off x="7190747" y="1784788"/>
            <a:ext cx="4425922" cy="3866577"/>
          </a:xfrm>
        </p:spPr>
      </p:pic>
    </p:spTree>
    <p:extLst>
      <p:ext uri="{BB962C8B-B14F-4D97-AF65-F5344CB8AC3E}">
        <p14:creationId xmlns:p14="http://schemas.microsoft.com/office/powerpoint/2010/main" val="139457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E6814BA1-61D9-4FF3-897A-5C9E14D89930}"/>
              </a:ext>
            </a:extLst>
          </p:cNvPr>
          <p:cNvPicPr>
            <a:picLocks noGrp="1" noChangeAspect="1"/>
          </p:cNvPicPr>
          <p:nvPr>
            <p:ph idx="1"/>
          </p:nvPr>
        </p:nvPicPr>
        <p:blipFill>
          <a:blip r:embed="rId2"/>
          <a:stretch>
            <a:fillRect/>
          </a:stretch>
        </p:blipFill>
        <p:spPr>
          <a:xfrm>
            <a:off x="2052891" y="934571"/>
            <a:ext cx="9741511" cy="4987856"/>
          </a:xfrm>
        </p:spPr>
      </p:pic>
    </p:spTree>
    <p:extLst>
      <p:ext uri="{BB962C8B-B14F-4D97-AF65-F5344CB8AC3E}">
        <p14:creationId xmlns:p14="http://schemas.microsoft.com/office/powerpoint/2010/main" val="162220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0E72282F-669E-486F-9AAC-32614C747738}"/>
              </a:ext>
            </a:extLst>
          </p:cNvPr>
          <p:cNvPicPr>
            <a:picLocks noGrp="1" noChangeAspect="1"/>
          </p:cNvPicPr>
          <p:nvPr>
            <p:ph sz="half" idx="1"/>
          </p:nvPr>
        </p:nvPicPr>
        <p:blipFill>
          <a:blip r:embed="rId2"/>
          <a:stretch>
            <a:fillRect/>
          </a:stretch>
        </p:blipFill>
        <p:spPr>
          <a:xfrm>
            <a:off x="1132447" y="1412160"/>
            <a:ext cx="5568922" cy="4604178"/>
          </a:xfrm>
        </p:spPr>
      </p:pic>
      <p:pic>
        <p:nvPicPr>
          <p:cNvPr id="6" name="Picture 6" descr="Graphical user interface, text, application, email&#10;&#10;Description automatically generated">
            <a:extLst>
              <a:ext uri="{FF2B5EF4-FFF2-40B4-BE49-F238E27FC236}">
                <a16:creationId xmlns:a16="http://schemas.microsoft.com/office/drawing/2014/main" id="{DFCB8C66-C376-456B-95CE-73B389510005}"/>
              </a:ext>
            </a:extLst>
          </p:cNvPr>
          <p:cNvPicPr>
            <a:picLocks noGrp="1" noChangeAspect="1"/>
          </p:cNvPicPr>
          <p:nvPr>
            <p:ph sz="half" idx="2"/>
          </p:nvPr>
        </p:nvPicPr>
        <p:blipFill>
          <a:blip r:embed="rId3"/>
          <a:stretch>
            <a:fillRect/>
          </a:stretch>
        </p:blipFill>
        <p:spPr>
          <a:xfrm>
            <a:off x="7190747" y="1713020"/>
            <a:ext cx="4425922" cy="4256643"/>
          </a:xfrm>
        </p:spPr>
      </p:pic>
    </p:spTree>
    <p:extLst>
      <p:ext uri="{BB962C8B-B14F-4D97-AF65-F5344CB8AC3E}">
        <p14:creationId xmlns:p14="http://schemas.microsoft.com/office/powerpoint/2010/main" val="24290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599F-CEB1-E202-9A59-A522C4682FC3}"/>
              </a:ext>
            </a:extLst>
          </p:cNvPr>
          <p:cNvSpPr>
            <a:spLocks noGrp="1"/>
          </p:cNvSpPr>
          <p:nvPr>
            <p:ph type="title"/>
          </p:nvPr>
        </p:nvSpPr>
        <p:spPr>
          <a:xfrm>
            <a:off x="2592925" y="859434"/>
            <a:ext cx="8911687" cy="1280890"/>
          </a:xfrm>
        </p:spPr>
        <p:txBody>
          <a:bodyPr>
            <a:normAutofit/>
          </a:bodyPr>
          <a:lstStyle/>
          <a:p>
            <a:r>
              <a:rPr lang="en-US" sz="4000" u="sng" dirty="0">
                <a:latin typeface="Times New Roman"/>
                <a:cs typeface="Times New Roman"/>
              </a:rPr>
              <a:t>Inbox</a:t>
            </a:r>
          </a:p>
        </p:txBody>
      </p:sp>
      <p:sp>
        <p:nvSpPr>
          <p:cNvPr id="3" name="Content Placeholder 2">
            <a:extLst>
              <a:ext uri="{FF2B5EF4-FFF2-40B4-BE49-F238E27FC236}">
                <a16:creationId xmlns:a16="http://schemas.microsoft.com/office/drawing/2014/main" id="{7900AEB2-ECDA-865B-B251-99D2C015220E}"/>
              </a:ext>
            </a:extLst>
          </p:cNvPr>
          <p:cNvSpPr>
            <a:spLocks noGrp="1"/>
          </p:cNvSpPr>
          <p:nvPr>
            <p:ph idx="1"/>
          </p:nvPr>
        </p:nvSpPr>
        <p:spPr/>
        <p:txBody>
          <a:bodyPr vert="horz" lIns="91440" tIns="45720" rIns="91440" bIns="45720" rtlCol="0" anchor="t">
            <a:normAutofit/>
          </a:bodyPr>
          <a:lstStyle/>
          <a:p>
            <a:pPr>
              <a:buNone/>
            </a:pPr>
            <a:r>
              <a:rPr lang="en-US" dirty="0">
                <a:latin typeface="Times New Roman"/>
                <a:ea typeface="+mn-lt"/>
                <a:cs typeface="+mn-lt"/>
              </a:rPr>
              <a:t>1.Introduction</a:t>
            </a:r>
            <a:endParaRPr lang="en-US">
              <a:latin typeface="Times New Roman"/>
              <a:cs typeface="Times New Roman"/>
            </a:endParaRPr>
          </a:p>
          <a:p>
            <a:pPr>
              <a:buNone/>
            </a:pPr>
            <a:r>
              <a:rPr lang="en-US" dirty="0">
                <a:latin typeface="Times New Roman"/>
                <a:ea typeface="+mn-lt"/>
                <a:cs typeface="+mn-lt"/>
              </a:rPr>
              <a:t>2.Business Goal</a:t>
            </a:r>
            <a:endParaRPr lang="en-US">
              <a:latin typeface="Times New Roman"/>
              <a:cs typeface="Times New Roman"/>
            </a:endParaRPr>
          </a:p>
          <a:p>
            <a:pPr>
              <a:buNone/>
            </a:pPr>
            <a:r>
              <a:rPr lang="en-US" dirty="0">
                <a:latin typeface="Times New Roman"/>
                <a:ea typeface="+mn-lt"/>
                <a:cs typeface="+mn-lt"/>
              </a:rPr>
              <a:t>3.Analytical Problem Framing</a:t>
            </a:r>
            <a:endParaRPr lang="en-US">
              <a:latin typeface="Times New Roman"/>
              <a:cs typeface="Times New Roman"/>
            </a:endParaRPr>
          </a:p>
          <a:p>
            <a:pPr>
              <a:buNone/>
            </a:pPr>
            <a:r>
              <a:rPr lang="en-US" dirty="0">
                <a:latin typeface="Times New Roman"/>
                <a:ea typeface="+mn-lt"/>
                <a:cs typeface="+mn-lt"/>
              </a:rPr>
              <a:t>4.Data Analysis</a:t>
            </a:r>
            <a:endParaRPr lang="en-US">
              <a:latin typeface="Times New Roman"/>
              <a:cs typeface="Times New Roman"/>
            </a:endParaRPr>
          </a:p>
          <a:p>
            <a:pPr>
              <a:buNone/>
            </a:pPr>
            <a:r>
              <a:rPr lang="en-US" dirty="0">
                <a:latin typeface="Times New Roman"/>
                <a:ea typeface="+mn-lt"/>
                <a:cs typeface="+mn-lt"/>
              </a:rPr>
              <a:t>5.Exploratory Data Analysis(EDA)</a:t>
            </a:r>
            <a:endParaRPr lang="en-US">
              <a:latin typeface="Times New Roman"/>
              <a:cs typeface="Times New Roman"/>
            </a:endParaRPr>
          </a:p>
          <a:p>
            <a:pPr>
              <a:buNone/>
            </a:pPr>
            <a:r>
              <a:rPr lang="en-US" dirty="0">
                <a:latin typeface="Times New Roman"/>
                <a:ea typeface="+mn-lt"/>
                <a:cs typeface="+mn-lt"/>
              </a:rPr>
              <a:t>6.Using the Machine learning models</a:t>
            </a:r>
            <a:endParaRPr lang="en-US">
              <a:latin typeface="Times New Roman"/>
              <a:cs typeface="Times New Roman"/>
            </a:endParaRPr>
          </a:p>
          <a:p>
            <a:pPr>
              <a:buNone/>
            </a:pPr>
            <a:r>
              <a:rPr lang="en-US" dirty="0">
                <a:latin typeface="Times New Roman"/>
                <a:ea typeface="+mn-lt"/>
                <a:cs typeface="+mn-lt"/>
              </a:rPr>
              <a:t>7.Conclusion</a:t>
            </a:r>
            <a:endParaRPr lang="en-US">
              <a:latin typeface="Times New Roman"/>
              <a:cs typeface="Times New Roman"/>
            </a:endParaRPr>
          </a:p>
          <a:p>
            <a:pPr>
              <a:buNone/>
            </a:pPr>
            <a:r>
              <a:rPr lang="en-US" dirty="0">
                <a:latin typeface="Times New Roman"/>
                <a:ea typeface="+mn-lt"/>
                <a:cs typeface="+mn-lt"/>
              </a:rPr>
              <a:t>8.Limitations of this work and Scope for the Future work</a:t>
            </a:r>
            <a:endParaRPr lang="en-US" dirty="0">
              <a:latin typeface="Times New Roman"/>
            </a:endParaRPr>
          </a:p>
          <a:p>
            <a:pPr marL="0" indent="0">
              <a:buNone/>
            </a:pPr>
            <a:endParaRPr lang="en-US" dirty="0"/>
          </a:p>
        </p:txBody>
      </p:sp>
    </p:spTree>
    <p:extLst>
      <p:ext uri="{BB962C8B-B14F-4D97-AF65-F5344CB8AC3E}">
        <p14:creationId xmlns:p14="http://schemas.microsoft.com/office/powerpoint/2010/main" val="2241370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078F74D1-16E7-4494-B670-D6D7E12E1B2C}"/>
              </a:ext>
            </a:extLst>
          </p:cNvPr>
          <p:cNvPicPr>
            <a:picLocks noGrp="1" noChangeAspect="1"/>
          </p:cNvPicPr>
          <p:nvPr>
            <p:ph sz="half" idx="1"/>
          </p:nvPr>
        </p:nvPicPr>
        <p:blipFill>
          <a:blip r:embed="rId2"/>
          <a:stretch>
            <a:fillRect/>
          </a:stretch>
        </p:blipFill>
        <p:spPr>
          <a:xfrm>
            <a:off x="1087624" y="1574322"/>
            <a:ext cx="5602540" cy="3854031"/>
          </a:xfrm>
        </p:spPr>
      </p:pic>
      <p:pic>
        <p:nvPicPr>
          <p:cNvPr id="6" name="Picture 6" descr="Graphical user interface, text, application, email&#10;&#10;Description automatically generated">
            <a:extLst>
              <a:ext uri="{FF2B5EF4-FFF2-40B4-BE49-F238E27FC236}">
                <a16:creationId xmlns:a16="http://schemas.microsoft.com/office/drawing/2014/main" id="{0A558244-D86D-43D7-B486-F216380CC247}"/>
              </a:ext>
            </a:extLst>
          </p:cNvPr>
          <p:cNvPicPr>
            <a:picLocks noGrp="1" noChangeAspect="1"/>
          </p:cNvPicPr>
          <p:nvPr>
            <p:ph sz="half" idx="2"/>
          </p:nvPr>
        </p:nvPicPr>
        <p:blipFill>
          <a:blip r:embed="rId3"/>
          <a:stretch>
            <a:fillRect/>
          </a:stretch>
        </p:blipFill>
        <p:spPr>
          <a:xfrm>
            <a:off x="7190747" y="1711466"/>
            <a:ext cx="4381099" cy="3677047"/>
          </a:xfrm>
        </p:spPr>
      </p:pic>
    </p:spTree>
    <p:extLst>
      <p:ext uri="{BB962C8B-B14F-4D97-AF65-F5344CB8AC3E}">
        <p14:creationId xmlns:p14="http://schemas.microsoft.com/office/powerpoint/2010/main" val="402613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CECA156D-A3BA-4435-92F3-ED39CA859E10}"/>
              </a:ext>
            </a:extLst>
          </p:cNvPr>
          <p:cNvPicPr>
            <a:picLocks noGrp="1" noChangeAspect="1"/>
          </p:cNvPicPr>
          <p:nvPr>
            <p:ph sz="half" idx="1"/>
          </p:nvPr>
        </p:nvPicPr>
        <p:blipFill>
          <a:blip r:embed="rId2"/>
          <a:stretch>
            <a:fillRect/>
          </a:stretch>
        </p:blipFill>
        <p:spPr>
          <a:xfrm>
            <a:off x="1143653" y="1619850"/>
            <a:ext cx="5154305" cy="4289651"/>
          </a:xfrm>
        </p:spPr>
      </p:pic>
      <p:pic>
        <p:nvPicPr>
          <p:cNvPr id="6" name="Picture 6" descr="Graphical user interface, text, application, email&#10;&#10;Description automatically generated">
            <a:extLst>
              <a:ext uri="{FF2B5EF4-FFF2-40B4-BE49-F238E27FC236}">
                <a16:creationId xmlns:a16="http://schemas.microsoft.com/office/drawing/2014/main" id="{D829628E-7306-4EBB-94E3-F782FC5DE8A2}"/>
              </a:ext>
            </a:extLst>
          </p:cNvPr>
          <p:cNvPicPr>
            <a:picLocks noGrp="1" noChangeAspect="1"/>
          </p:cNvPicPr>
          <p:nvPr>
            <p:ph sz="half" idx="2"/>
          </p:nvPr>
        </p:nvPicPr>
        <p:blipFill>
          <a:blip r:embed="rId3"/>
          <a:stretch>
            <a:fillRect/>
          </a:stretch>
        </p:blipFill>
        <p:spPr>
          <a:xfrm>
            <a:off x="7190747" y="1616440"/>
            <a:ext cx="4762099" cy="4281715"/>
          </a:xfrm>
        </p:spPr>
      </p:pic>
    </p:spTree>
    <p:extLst>
      <p:ext uri="{BB962C8B-B14F-4D97-AF65-F5344CB8AC3E}">
        <p14:creationId xmlns:p14="http://schemas.microsoft.com/office/powerpoint/2010/main" val="4072291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scatter chart&#10;&#10;Description automatically generated">
            <a:extLst>
              <a:ext uri="{FF2B5EF4-FFF2-40B4-BE49-F238E27FC236}">
                <a16:creationId xmlns:a16="http://schemas.microsoft.com/office/drawing/2014/main" id="{0010ED60-A42F-492A-8BEE-C39DEE73CD37}"/>
              </a:ext>
            </a:extLst>
          </p:cNvPr>
          <p:cNvPicPr>
            <a:picLocks noGrp="1" noChangeAspect="1"/>
          </p:cNvPicPr>
          <p:nvPr>
            <p:ph idx="1"/>
          </p:nvPr>
        </p:nvPicPr>
        <p:blipFill>
          <a:blip r:embed="rId2"/>
          <a:stretch>
            <a:fillRect/>
          </a:stretch>
        </p:blipFill>
        <p:spPr>
          <a:xfrm>
            <a:off x="1715459" y="856129"/>
            <a:ext cx="9609552" cy="5245592"/>
          </a:xfrm>
        </p:spPr>
      </p:pic>
    </p:spTree>
    <p:extLst>
      <p:ext uri="{BB962C8B-B14F-4D97-AF65-F5344CB8AC3E}">
        <p14:creationId xmlns:p14="http://schemas.microsoft.com/office/powerpoint/2010/main" val="59252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8E952CCC-120D-4667-B5C0-60FB1DC76CC5}"/>
              </a:ext>
            </a:extLst>
          </p:cNvPr>
          <p:cNvPicPr>
            <a:picLocks noGrp="1" noChangeAspect="1"/>
          </p:cNvPicPr>
          <p:nvPr>
            <p:ph sz="half" idx="1"/>
          </p:nvPr>
        </p:nvPicPr>
        <p:blipFill>
          <a:blip r:embed="rId2"/>
          <a:stretch>
            <a:fillRect/>
          </a:stretch>
        </p:blipFill>
        <p:spPr>
          <a:xfrm>
            <a:off x="1681536" y="1844466"/>
            <a:ext cx="4694864" cy="4232624"/>
          </a:xfrm>
        </p:spPr>
      </p:pic>
      <p:pic>
        <p:nvPicPr>
          <p:cNvPr id="6" name="Picture 6" descr="Text&#10;&#10;Description automatically generated">
            <a:extLst>
              <a:ext uri="{FF2B5EF4-FFF2-40B4-BE49-F238E27FC236}">
                <a16:creationId xmlns:a16="http://schemas.microsoft.com/office/drawing/2014/main" id="{0C56A411-192C-4733-AE2D-1CF6703BF1A5}"/>
              </a:ext>
            </a:extLst>
          </p:cNvPr>
          <p:cNvPicPr>
            <a:picLocks noGrp="1" noChangeAspect="1"/>
          </p:cNvPicPr>
          <p:nvPr>
            <p:ph sz="half" idx="2"/>
          </p:nvPr>
        </p:nvPicPr>
        <p:blipFill>
          <a:blip r:embed="rId3"/>
          <a:stretch>
            <a:fillRect/>
          </a:stretch>
        </p:blipFill>
        <p:spPr>
          <a:xfrm>
            <a:off x="7190747" y="1786487"/>
            <a:ext cx="4605216" cy="4210561"/>
          </a:xfrm>
        </p:spPr>
      </p:pic>
    </p:spTree>
    <p:extLst>
      <p:ext uri="{BB962C8B-B14F-4D97-AF65-F5344CB8AC3E}">
        <p14:creationId xmlns:p14="http://schemas.microsoft.com/office/powerpoint/2010/main" val="622885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email&#10;&#10;Description automatically generated">
            <a:extLst>
              <a:ext uri="{FF2B5EF4-FFF2-40B4-BE49-F238E27FC236}">
                <a16:creationId xmlns:a16="http://schemas.microsoft.com/office/drawing/2014/main" id="{5B89DE9A-BDEE-4313-A181-53253A9240E9}"/>
              </a:ext>
            </a:extLst>
          </p:cNvPr>
          <p:cNvPicPr>
            <a:picLocks noGrp="1" noChangeAspect="1"/>
          </p:cNvPicPr>
          <p:nvPr>
            <p:ph sz="half" idx="1"/>
          </p:nvPr>
        </p:nvPicPr>
        <p:blipFill>
          <a:blip r:embed="rId2"/>
          <a:stretch>
            <a:fillRect/>
          </a:stretch>
        </p:blipFill>
        <p:spPr>
          <a:xfrm>
            <a:off x="740241" y="1753056"/>
            <a:ext cx="5311188" cy="3888769"/>
          </a:xfrm>
        </p:spPr>
      </p:pic>
      <p:pic>
        <p:nvPicPr>
          <p:cNvPr id="6" name="Picture 6" descr="Graphical user interface, text, application, email&#10;&#10;Description automatically generated">
            <a:extLst>
              <a:ext uri="{FF2B5EF4-FFF2-40B4-BE49-F238E27FC236}">
                <a16:creationId xmlns:a16="http://schemas.microsoft.com/office/drawing/2014/main" id="{2E0591D6-B937-4AAE-BE6F-0ED20E38ACF9}"/>
              </a:ext>
            </a:extLst>
          </p:cNvPr>
          <p:cNvPicPr>
            <a:picLocks noGrp="1" noChangeAspect="1"/>
          </p:cNvPicPr>
          <p:nvPr>
            <p:ph sz="half" idx="2"/>
          </p:nvPr>
        </p:nvPicPr>
        <p:blipFill>
          <a:blip r:embed="rId3"/>
          <a:stretch>
            <a:fillRect/>
          </a:stretch>
        </p:blipFill>
        <p:spPr>
          <a:xfrm>
            <a:off x="6742512" y="1985922"/>
            <a:ext cx="4986216" cy="3710838"/>
          </a:xfrm>
        </p:spPr>
      </p:pic>
    </p:spTree>
    <p:extLst>
      <p:ext uri="{BB962C8B-B14F-4D97-AF65-F5344CB8AC3E}">
        <p14:creationId xmlns:p14="http://schemas.microsoft.com/office/powerpoint/2010/main" val="90878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 email&#10;&#10;Description automatically generated">
            <a:extLst>
              <a:ext uri="{FF2B5EF4-FFF2-40B4-BE49-F238E27FC236}">
                <a16:creationId xmlns:a16="http://schemas.microsoft.com/office/drawing/2014/main" id="{33371445-13E1-4123-B7A7-532DFF53E17F}"/>
              </a:ext>
            </a:extLst>
          </p:cNvPr>
          <p:cNvPicPr>
            <a:picLocks noGrp="1" noChangeAspect="1"/>
          </p:cNvPicPr>
          <p:nvPr>
            <p:ph sz="half" idx="1"/>
          </p:nvPr>
        </p:nvPicPr>
        <p:blipFill>
          <a:blip r:embed="rId2"/>
          <a:stretch>
            <a:fillRect/>
          </a:stretch>
        </p:blipFill>
        <p:spPr>
          <a:xfrm>
            <a:off x="1681536" y="407461"/>
            <a:ext cx="9804745" cy="6154137"/>
          </a:xfrm>
        </p:spPr>
      </p:pic>
    </p:spTree>
    <p:extLst>
      <p:ext uri="{BB962C8B-B14F-4D97-AF65-F5344CB8AC3E}">
        <p14:creationId xmlns:p14="http://schemas.microsoft.com/office/powerpoint/2010/main" val="296978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E054-A2E5-408D-BA0B-F412FB147BF9}"/>
              </a:ext>
            </a:extLst>
          </p:cNvPr>
          <p:cNvSpPr>
            <a:spLocks noGrp="1"/>
          </p:cNvSpPr>
          <p:nvPr>
            <p:ph type="title"/>
          </p:nvPr>
        </p:nvSpPr>
        <p:spPr/>
        <p:txBody>
          <a:bodyPr/>
          <a:lstStyle/>
          <a:p>
            <a:r>
              <a:rPr lang="en-US" b="1" dirty="0">
                <a:latin typeface="Times New Roman"/>
                <a:ea typeface="+mj-lt"/>
                <a:cs typeface="+mj-lt"/>
              </a:rPr>
              <a:t>6. Conclusion</a:t>
            </a:r>
            <a:endParaRPr lang="en-US" dirty="0">
              <a:latin typeface="Times New Roman"/>
              <a:cs typeface="Times New Roman"/>
            </a:endParaRPr>
          </a:p>
        </p:txBody>
      </p:sp>
      <p:sp>
        <p:nvSpPr>
          <p:cNvPr id="3" name="Content Placeholder 2">
            <a:extLst>
              <a:ext uri="{FF2B5EF4-FFF2-40B4-BE49-F238E27FC236}">
                <a16:creationId xmlns:a16="http://schemas.microsoft.com/office/drawing/2014/main" id="{81C2B28C-4E9C-41B2-8FAE-79F303FA39F5}"/>
              </a:ext>
            </a:extLst>
          </p:cNvPr>
          <p:cNvSpPr>
            <a:spLocks noGrp="1"/>
          </p:cNvSpPr>
          <p:nvPr>
            <p:ph idx="1"/>
          </p:nvPr>
        </p:nvSpPr>
        <p:spPr>
          <a:xfrm>
            <a:off x="2499565" y="2010335"/>
            <a:ext cx="8915400" cy="2925975"/>
          </a:xfrm>
        </p:spPr>
        <p:txBody>
          <a:bodyPr vert="horz" lIns="91440" tIns="45720" rIns="91440" bIns="45720" rtlCol="0" anchor="t">
            <a:normAutofit/>
          </a:bodyPr>
          <a:lstStyle/>
          <a:p>
            <a:pPr>
              <a:buNone/>
            </a:pPr>
            <a:r>
              <a:rPr lang="en-US" dirty="0">
                <a:latin typeface="Times New Roman"/>
                <a:ea typeface="+mn-lt"/>
                <a:cs typeface="+mn-lt"/>
              </a:rPr>
              <a:t>Key Findings and Conclusions of the Study:</a:t>
            </a:r>
          </a:p>
          <a:p>
            <a:pPr>
              <a:buNone/>
            </a:pPr>
            <a:endParaRPr lang="en-US" dirty="0">
              <a:latin typeface="Times New Roman"/>
              <a:cs typeface="Times New Roman"/>
            </a:endParaRPr>
          </a:p>
          <a:p>
            <a:pPr algn="just"/>
            <a:r>
              <a:rPr lang="en-US" dirty="0">
                <a:latin typeface="Times New Roman"/>
                <a:ea typeface="+mn-lt"/>
                <a:cs typeface="+mn-lt"/>
              </a:rPr>
              <a:t>So, our Aim is achieved as we have successfully ticked all our parameters as mentioned in our Aim Column. It is seen that circle rate is the most effective attribute in predicting the house price and that the Random Forest Regressor is the most effective model for our Dataset with accuracy score 89.5%</a:t>
            </a:r>
            <a:endParaRPr lang="en-US" dirty="0">
              <a:latin typeface="Times New Roman"/>
            </a:endParaRPr>
          </a:p>
          <a:p>
            <a:pPr>
              <a:buNone/>
            </a:pPr>
            <a:endParaRPr lang="en-US" dirty="0"/>
          </a:p>
          <a:p>
            <a:pPr marL="0" indent="0">
              <a:buNone/>
            </a:pPr>
            <a:endParaRPr lang="en-US" dirty="0"/>
          </a:p>
        </p:txBody>
      </p:sp>
    </p:spTree>
    <p:extLst>
      <p:ext uri="{BB962C8B-B14F-4D97-AF65-F5344CB8AC3E}">
        <p14:creationId xmlns:p14="http://schemas.microsoft.com/office/powerpoint/2010/main" val="1964628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9AC6-4996-4635-8595-A5986F157E2B}"/>
              </a:ext>
            </a:extLst>
          </p:cNvPr>
          <p:cNvSpPr>
            <a:spLocks noGrp="1"/>
          </p:cNvSpPr>
          <p:nvPr>
            <p:ph type="title"/>
          </p:nvPr>
        </p:nvSpPr>
        <p:spPr>
          <a:xfrm>
            <a:off x="1842131" y="691345"/>
            <a:ext cx="8911687" cy="675773"/>
          </a:xfrm>
        </p:spPr>
        <p:txBody>
          <a:bodyPr/>
          <a:lstStyle/>
          <a:p>
            <a:r>
              <a:rPr lang="en-US" sz="2800" b="1" dirty="0">
                <a:latin typeface="Times New Roman"/>
                <a:ea typeface="+mj-lt"/>
                <a:cs typeface="+mj-lt"/>
              </a:rPr>
              <a:t>7. Limitations of this work and Scope for Future work:</a:t>
            </a:r>
            <a:endParaRPr lang="en-US" sz="2800" dirty="0">
              <a:latin typeface="Times New Roman"/>
            </a:endParaRPr>
          </a:p>
          <a:p>
            <a:endParaRPr lang="en-US" dirty="0"/>
          </a:p>
        </p:txBody>
      </p:sp>
      <p:sp>
        <p:nvSpPr>
          <p:cNvPr id="3" name="Content Placeholder 2">
            <a:extLst>
              <a:ext uri="{FF2B5EF4-FFF2-40B4-BE49-F238E27FC236}">
                <a16:creationId xmlns:a16="http://schemas.microsoft.com/office/drawing/2014/main" id="{A9282137-9AF1-4B86-9C3C-D40F1F8F9831}"/>
              </a:ext>
            </a:extLst>
          </p:cNvPr>
          <p:cNvSpPr>
            <a:spLocks noGrp="1"/>
          </p:cNvSpPr>
          <p:nvPr>
            <p:ph idx="1"/>
          </p:nvPr>
        </p:nvSpPr>
        <p:spPr>
          <a:xfrm>
            <a:off x="1838418" y="1999129"/>
            <a:ext cx="9061076" cy="2914769"/>
          </a:xfrm>
        </p:spPr>
        <p:txBody>
          <a:bodyPr vert="horz" lIns="91440" tIns="45720" rIns="91440" bIns="45720" rtlCol="0" anchor="t">
            <a:normAutofit/>
          </a:bodyPr>
          <a:lstStyle/>
          <a:p>
            <a:pPr algn="just"/>
            <a:r>
              <a:rPr lang="en-US" dirty="0">
                <a:latin typeface="Times New Roman"/>
                <a:ea typeface="+mn-lt"/>
                <a:cs typeface="+mn-lt"/>
              </a:rPr>
              <a:t>The request contains a list of features, that matches the public dataset's features, that is desired to be available when the data is sent. </a:t>
            </a:r>
            <a:endParaRPr lang="en-US">
              <a:latin typeface="Times New Roman"/>
              <a:cs typeface="Times New Roman"/>
            </a:endParaRPr>
          </a:p>
          <a:p>
            <a:pPr algn="just"/>
            <a:r>
              <a:rPr lang="en-US" dirty="0">
                <a:latin typeface="Times New Roman"/>
                <a:ea typeface="+mn-lt"/>
                <a:cs typeface="+mn-lt"/>
              </a:rPr>
              <a:t>There is no guarantee that the data will be available in time nor contains the exact requested list of features. Thus, there might be a risk that the access will be denied or delayed. If so, the study will be accomplished based only on the public dataset. </a:t>
            </a:r>
            <a:endParaRPr lang="en-US">
              <a:latin typeface="Times New Roman"/>
              <a:cs typeface="Times New Roman"/>
            </a:endParaRPr>
          </a:p>
          <a:p>
            <a:pPr algn="just"/>
            <a:r>
              <a:rPr lang="en-US" dirty="0">
                <a:latin typeface="Times New Roman"/>
                <a:ea typeface="+mn-lt"/>
                <a:cs typeface="+mn-lt"/>
              </a:rPr>
              <a:t>Moreover, this study will not cover all regression algorithms; instead, it is focused on the chosen algorithm, starting from the basic regression techniques to the advanced ones.</a:t>
            </a:r>
            <a:endParaRPr lang="en-US" dirty="0">
              <a:latin typeface="Times New Roman"/>
              <a:cs typeface="Times New Roman"/>
            </a:endParaRPr>
          </a:p>
          <a:p>
            <a:pPr algn="just"/>
            <a:endParaRPr lang="en-US" dirty="0"/>
          </a:p>
        </p:txBody>
      </p:sp>
    </p:spTree>
    <p:extLst>
      <p:ext uri="{BB962C8B-B14F-4D97-AF65-F5344CB8AC3E}">
        <p14:creationId xmlns:p14="http://schemas.microsoft.com/office/powerpoint/2010/main" val="1004782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A056-D2C5-44FE-8029-3686FCF5F43E}"/>
              </a:ext>
            </a:extLst>
          </p:cNvPr>
          <p:cNvSpPr>
            <a:spLocks noGrp="1"/>
          </p:cNvSpPr>
          <p:nvPr>
            <p:ph type="title"/>
          </p:nvPr>
        </p:nvSpPr>
        <p:spPr>
          <a:xfrm>
            <a:off x="3579042" y="3358345"/>
            <a:ext cx="5068070" cy="1280890"/>
          </a:xfrm>
        </p:spPr>
        <p:txBody>
          <a:bodyPr/>
          <a:lstStyle/>
          <a:p>
            <a:r>
              <a:rPr lang="en-US" dirty="0">
                <a:latin typeface="Times New Roman"/>
                <a:cs typeface="Times New Roman"/>
              </a:rPr>
              <a:t>THANKING YOU.........</a:t>
            </a:r>
          </a:p>
        </p:txBody>
      </p:sp>
    </p:spTree>
    <p:extLst>
      <p:ext uri="{BB962C8B-B14F-4D97-AF65-F5344CB8AC3E}">
        <p14:creationId xmlns:p14="http://schemas.microsoft.com/office/powerpoint/2010/main" val="10445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FF80-9A27-7704-0F5E-D5E694D8E4A0}"/>
              </a:ext>
            </a:extLst>
          </p:cNvPr>
          <p:cNvSpPr>
            <a:spLocks noGrp="1"/>
          </p:cNvSpPr>
          <p:nvPr>
            <p:ph type="title"/>
          </p:nvPr>
        </p:nvSpPr>
        <p:spPr>
          <a:xfrm>
            <a:off x="2592925" y="1027522"/>
            <a:ext cx="8911687" cy="1280890"/>
          </a:xfrm>
        </p:spPr>
        <p:txBody>
          <a:bodyPr/>
          <a:lstStyle/>
          <a:p>
            <a:r>
              <a:rPr lang="en-US" b="1" dirty="0">
                <a:latin typeface="Times New Roman"/>
                <a:cs typeface="Times New Roman"/>
              </a:rPr>
              <a:t>1.Introduction</a:t>
            </a:r>
            <a:endParaRPr lang="en-US" b="1" dirty="0">
              <a:ea typeface="+mj-lt"/>
              <a:cs typeface="+mj-lt"/>
            </a:endParaRPr>
          </a:p>
          <a:p>
            <a:endParaRPr lang="en-US" dirty="0"/>
          </a:p>
        </p:txBody>
      </p:sp>
      <p:sp>
        <p:nvSpPr>
          <p:cNvPr id="3" name="Content Placeholder 2">
            <a:extLst>
              <a:ext uri="{FF2B5EF4-FFF2-40B4-BE49-F238E27FC236}">
                <a16:creationId xmlns:a16="http://schemas.microsoft.com/office/drawing/2014/main" id="{2F5DCAAC-C620-9BFE-561A-B0819B947ED6}"/>
              </a:ext>
            </a:extLst>
          </p:cNvPr>
          <p:cNvSpPr>
            <a:spLocks noGrp="1"/>
          </p:cNvSpPr>
          <p:nvPr>
            <p:ph idx="1"/>
          </p:nvPr>
        </p:nvSpPr>
        <p:spPr/>
        <p:txBody>
          <a:bodyPr vert="horz" lIns="91440" tIns="45720" rIns="91440" bIns="45720" rtlCol="0" anchor="t">
            <a:normAutofit fontScale="92500" lnSpcReduction="20000"/>
          </a:bodyPr>
          <a:lstStyle/>
          <a:p>
            <a:r>
              <a:rPr lang="en-US" dirty="0">
                <a:latin typeface="Times New Roman"/>
                <a:ea typeface="+mn-lt"/>
                <a:cs typeface="+mn-lt"/>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endParaRPr lang="en-US">
              <a:latin typeface="Times New Roman"/>
              <a:cs typeface="Times New Roman"/>
            </a:endParaRPr>
          </a:p>
          <a:p>
            <a:r>
              <a:rPr lang="en-US" dirty="0">
                <a:latin typeface="Times New Roman"/>
                <a:ea typeface="+mn-lt"/>
                <a:cs typeface="+mn-lt"/>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US" dirty="0">
              <a:latin typeface="Times New Roman"/>
              <a:cs typeface="Times New Roman"/>
            </a:endParaRPr>
          </a:p>
          <a:p>
            <a:r>
              <a:rPr lang="en-US" dirty="0">
                <a:latin typeface="Times New Roman"/>
                <a:ea typeface="+mn-lt"/>
                <a:cs typeface="+mn-lt"/>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lang="en-US">
              <a:latin typeface="Times New Roman"/>
              <a:cs typeface="Times New Roman"/>
            </a:endParaRPr>
          </a:p>
          <a:p>
            <a:r>
              <a:rPr lang="en-US" dirty="0">
                <a:latin typeface="Times New Roman"/>
                <a:ea typeface="+mn-lt"/>
                <a:cs typeface="+mn-lt"/>
              </a:rPr>
              <a:t>Which variables are important to predict the price of variable?</a:t>
            </a:r>
            <a:endParaRPr lang="en-US" dirty="0">
              <a:latin typeface="Times New Roman"/>
              <a:cs typeface="Times New Roman"/>
            </a:endParaRPr>
          </a:p>
          <a:p>
            <a:r>
              <a:rPr lang="en-US" dirty="0">
                <a:latin typeface="Times New Roman"/>
                <a:ea typeface="+mn-lt"/>
                <a:cs typeface="+mn-lt"/>
              </a:rPr>
              <a:t>How do these variables describe the price of the house?</a:t>
            </a:r>
            <a:endParaRPr lang="en-US" dirty="0">
              <a:latin typeface="Times New Roman"/>
            </a:endParaRPr>
          </a:p>
          <a:p>
            <a:endParaRPr lang="en-US" dirty="0"/>
          </a:p>
        </p:txBody>
      </p:sp>
    </p:spTree>
    <p:extLst>
      <p:ext uri="{BB962C8B-B14F-4D97-AF65-F5344CB8AC3E}">
        <p14:creationId xmlns:p14="http://schemas.microsoft.com/office/powerpoint/2010/main" val="1797861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8D0D-46B3-0DB9-97D8-69AB7DB49930}"/>
              </a:ext>
            </a:extLst>
          </p:cNvPr>
          <p:cNvSpPr>
            <a:spLocks noGrp="1"/>
          </p:cNvSpPr>
          <p:nvPr>
            <p:ph type="title"/>
          </p:nvPr>
        </p:nvSpPr>
        <p:spPr>
          <a:xfrm>
            <a:off x="2548101" y="1711081"/>
            <a:ext cx="8911687" cy="1045567"/>
          </a:xfrm>
        </p:spPr>
        <p:txBody>
          <a:bodyPr/>
          <a:lstStyle/>
          <a:p>
            <a:r>
              <a:rPr lang="en-US" b="1" dirty="0">
                <a:latin typeface="Times New Roman"/>
                <a:ea typeface="+mj-lt"/>
                <a:cs typeface="+mj-lt"/>
              </a:rPr>
              <a:t>2. Business Goal:</a:t>
            </a:r>
            <a:endParaRPr lang="en-US">
              <a:latin typeface="Times New Roman"/>
              <a:cs typeface="Times New Roman"/>
            </a:endParaRPr>
          </a:p>
          <a:p>
            <a:endParaRPr lang="en-US" dirty="0"/>
          </a:p>
        </p:txBody>
      </p:sp>
      <p:sp>
        <p:nvSpPr>
          <p:cNvPr id="3" name="Content Placeholder 2">
            <a:extLst>
              <a:ext uri="{FF2B5EF4-FFF2-40B4-BE49-F238E27FC236}">
                <a16:creationId xmlns:a16="http://schemas.microsoft.com/office/drawing/2014/main" id="{8DE40D74-CFEF-6BF9-D035-982528140368}"/>
              </a:ext>
            </a:extLst>
          </p:cNvPr>
          <p:cNvSpPr>
            <a:spLocks noGrp="1"/>
          </p:cNvSpPr>
          <p:nvPr>
            <p:ph idx="1"/>
          </p:nvPr>
        </p:nvSpPr>
        <p:spPr>
          <a:xfrm>
            <a:off x="2712476" y="2828364"/>
            <a:ext cx="7088841" cy="2511358"/>
          </a:xfrm>
        </p:spPr>
        <p:txBody>
          <a:bodyPr vert="horz" lIns="91440" tIns="45720" rIns="91440" bIns="45720" rtlCol="0" anchor="t">
            <a:normAutofit/>
          </a:bodyPr>
          <a:lstStyle/>
          <a:p>
            <a:pPr marL="0" indent="0" algn="just">
              <a:buNone/>
            </a:pPr>
            <a:r>
              <a:rPr lang="en-US" dirty="0">
                <a:latin typeface="Times New Roman"/>
                <a:ea typeface="+mn-lt"/>
                <a:cs typeface="+mn-lt"/>
              </a:rPr>
              <a:t>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endParaRPr lang="en-US" dirty="0">
              <a:latin typeface="Times New Roman"/>
              <a:cs typeface="Times New Roman"/>
            </a:endParaRPr>
          </a:p>
        </p:txBody>
      </p:sp>
    </p:spTree>
    <p:extLst>
      <p:ext uri="{BB962C8B-B14F-4D97-AF65-F5344CB8AC3E}">
        <p14:creationId xmlns:p14="http://schemas.microsoft.com/office/powerpoint/2010/main" val="2000888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7210-CE54-F825-9B2B-A9CBEC541328}"/>
              </a:ext>
            </a:extLst>
          </p:cNvPr>
          <p:cNvSpPr>
            <a:spLocks noGrp="1"/>
          </p:cNvSpPr>
          <p:nvPr>
            <p:ph type="title"/>
          </p:nvPr>
        </p:nvSpPr>
        <p:spPr>
          <a:xfrm>
            <a:off x="2548101" y="937875"/>
            <a:ext cx="8911687" cy="944714"/>
          </a:xfrm>
        </p:spPr>
        <p:txBody>
          <a:bodyPr/>
          <a:lstStyle/>
          <a:p>
            <a:r>
              <a:rPr lang="en-US" b="1" dirty="0">
                <a:latin typeface="Times New Roman"/>
                <a:ea typeface="+mj-lt"/>
                <a:cs typeface="+mj-lt"/>
              </a:rPr>
              <a:t>3. Analytical Problem Framing :</a:t>
            </a:r>
            <a:endParaRPr lang="en-US" dirty="0">
              <a:latin typeface="Times New Roman"/>
              <a:cs typeface="Times New Roman"/>
            </a:endParaRPr>
          </a:p>
          <a:p>
            <a:endParaRPr lang="en-US" dirty="0"/>
          </a:p>
        </p:txBody>
      </p:sp>
      <p:sp>
        <p:nvSpPr>
          <p:cNvPr id="3" name="Content Placeholder 2">
            <a:extLst>
              <a:ext uri="{FF2B5EF4-FFF2-40B4-BE49-F238E27FC236}">
                <a16:creationId xmlns:a16="http://schemas.microsoft.com/office/drawing/2014/main" id="{D12437E6-8194-F399-FDB8-46D6BAC8487E}"/>
              </a:ext>
            </a:extLst>
          </p:cNvPr>
          <p:cNvSpPr>
            <a:spLocks noGrp="1"/>
          </p:cNvSpPr>
          <p:nvPr>
            <p:ph idx="1"/>
          </p:nvPr>
        </p:nvSpPr>
        <p:spPr>
          <a:xfrm>
            <a:off x="2589212" y="2133600"/>
            <a:ext cx="7413812" cy="3374211"/>
          </a:xfrm>
        </p:spPr>
        <p:txBody>
          <a:bodyPr vert="horz" lIns="91440" tIns="45720" rIns="91440" bIns="45720" rtlCol="0" anchor="t">
            <a:normAutofit/>
          </a:bodyPr>
          <a:lstStyle/>
          <a:p>
            <a:pPr algn="just"/>
            <a:r>
              <a:rPr lang="en-US" dirty="0">
                <a:latin typeface="Times New Roman"/>
                <a:ea typeface="+mn-lt"/>
                <a:cs typeface="+mn-lt"/>
              </a:rPr>
              <a:t>In this Machine Learning project, I will be predicting the sale price of the houses in Australian region using the provided dataset</a:t>
            </a:r>
            <a:endParaRPr lang="en-US" dirty="0">
              <a:latin typeface="Times New Roman"/>
              <a:cs typeface="Times New Roman"/>
            </a:endParaRPr>
          </a:p>
          <a:p>
            <a:pPr algn="just"/>
            <a:r>
              <a:rPr lang="en-US" dirty="0">
                <a:latin typeface="Times New Roman"/>
                <a:ea typeface="+mn-lt"/>
                <a:cs typeface="+mn-lt"/>
              </a:rPr>
              <a:t>The Surprise Housing company expects us to predict the sale price of the house along with the important variables which helps in prediction of the same</a:t>
            </a:r>
            <a:endParaRPr lang="en-US" dirty="0">
              <a:latin typeface="Times New Roman"/>
              <a:cs typeface="Times New Roman"/>
            </a:endParaRPr>
          </a:p>
          <a:p>
            <a:pPr algn="just"/>
            <a:r>
              <a:rPr lang="en-US" dirty="0">
                <a:latin typeface="Times New Roman"/>
                <a:ea typeface="+mn-lt"/>
                <a:cs typeface="+mn-lt"/>
              </a:rPr>
              <a:t>Further, we will also learn on how these variables describe the sale price of the house</a:t>
            </a:r>
            <a:endParaRPr lang="en-US" dirty="0">
              <a:latin typeface="Times New Roman"/>
              <a:cs typeface="Times New Roman"/>
            </a:endParaRPr>
          </a:p>
          <a:p>
            <a:pPr algn="just"/>
            <a:r>
              <a:rPr lang="en-US" dirty="0">
                <a:latin typeface="Times New Roman"/>
                <a:ea typeface="+mn-lt"/>
                <a:cs typeface="+mn-lt"/>
              </a:rPr>
              <a:t>The provided dataset consists of 1168 rows and 81 features (including train and test dataset)</a:t>
            </a:r>
            <a:endParaRPr lang="en-US">
              <a:latin typeface="Times New Roman"/>
              <a:cs typeface="Times New Roman"/>
            </a:endParaRPr>
          </a:p>
          <a:p>
            <a:endParaRPr lang="en-US" dirty="0"/>
          </a:p>
        </p:txBody>
      </p:sp>
    </p:spTree>
    <p:extLst>
      <p:ext uri="{BB962C8B-B14F-4D97-AF65-F5344CB8AC3E}">
        <p14:creationId xmlns:p14="http://schemas.microsoft.com/office/powerpoint/2010/main" val="1909537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5A22-3349-6FED-76B5-28B92ACCA65B}"/>
              </a:ext>
            </a:extLst>
          </p:cNvPr>
          <p:cNvSpPr>
            <a:spLocks noGrp="1"/>
          </p:cNvSpPr>
          <p:nvPr>
            <p:ph type="title"/>
          </p:nvPr>
        </p:nvSpPr>
        <p:spPr>
          <a:xfrm>
            <a:off x="2592925" y="1027522"/>
            <a:ext cx="8911687" cy="1280890"/>
          </a:xfrm>
        </p:spPr>
        <p:txBody>
          <a:bodyPr/>
          <a:lstStyle/>
          <a:p>
            <a:r>
              <a:rPr lang="en-US" b="1" dirty="0">
                <a:latin typeface="Times New Roman"/>
                <a:ea typeface="+mj-lt"/>
                <a:cs typeface="+mj-lt"/>
              </a:rPr>
              <a:t>4. Data Analysis :</a:t>
            </a:r>
            <a:endParaRPr lang="en-US" dirty="0">
              <a:latin typeface="Times New Roman"/>
              <a:cs typeface="Times New Roman"/>
            </a:endParaRPr>
          </a:p>
          <a:p>
            <a:endParaRPr lang="en-US" dirty="0"/>
          </a:p>
        </p:txBody>
      </p:sp>
      <p:sp>
        <p:nvSpPr>
          <p:cNvPr id="3" name="Content Placeholder 2">
            <a:extLst>
              <a:ext uri="{FF2B5EF4-FFF2-40B4-BE49-F238E27FC236}">
                <a16:creationId xmlns:a16="http://schemas.microsoft.com/office/drawing/2014/main" id="{BE845937-C925-2169-650D-BD9CB742147F}"/>
              </a:ext>
            </a:extLst>
          </p:cNvPr>
          <p:cNvSpPr>
            <a:spLocks noGrp="1"/>
          </p:cNvSpPr>
          <p:nvPr>
            <p:ph idx="1"/>
          </p:nvPr>
        </p:nvSpPr>
        <p:spPr>
          <a:xfrm>
            <a:off x="2589212" y="1965512"/>
            <a:ext cx="8915400" cy="3945710"/>
          </a:xfrm>
        </p:spPr>
        <p:txBody>
          <a:bodyPr vert="horz" lIns="91440" tIns="45720" rIns="91440" bIns="45720" rtlCol="0" anchor="t">
            <a:normAutofit/>
          </a:bodyPr>
          <a:lstStyle/>
          <a:p>
            <a:pPr algn="just"/>
            <a:r>
              <a:rPr lang="en-US" dirty="0">
                <a:latin typeface="Times New Roman"/>
                <a:ea typeface="+mn-lt"/>
                <a:cs typeface="+mn-lt"/>
              </a:rPr>
              <a:t>Before we can proceed with data analysis part, there are missing data in some of the variables which needs to be handled the variables like </a:t>
            </a:r>
            <a:r>
              <a:rPr lang="en-US" dirty="0" err="1">
                <a:latin typeface="Times New Roman"/>
                <a:ea typeface="+mn-lt"/>
                <a:cs typeface="+mn-lt"/>
              </a:rPr>
              <a:t>LotFrontage</a:t>
            </a:r>
            <a:r>
              <a:rPr lang="en-US" dirty="0">
                <a:latin typeface="Times New Roman"/>
                <a:ea typeface="+mn-lt"/>
                <a:cs typeface="+mn-lt"/>
              </a:rPr>
              <a:t>, Alley, </a:t>
            </a:r>
            <a:r>
              <a:rPr lang="en-US" dirty="0" err="1">
                <a:latin typeface="Times New Roman"/>
                <a:ea typeface="+mn-lt"/>
                <a:cs typeface="+mn-lt"/>
              </a:rPr>
              <a:t>MasVnrType</a:t>
            </a:r>
            <a:r>
              <a:rPr lang="en-US" dirty="0">
                <a:latin typeface="Times New Roman"/>
                <a:ea typeface="+mn-lt"/>
                <a:cs typeface="+mn-lt"/>
              </a:rPr>
              <a:t>, </a:t>
            </a:r>
            <a:r>
              <a:rPr lang="en-US" dirty="0" err="1">
                <a:latin typeface="Times New Roman"/>
                <a:ea typeface="+mn-lt"/>
                <a:cs typeface="+mn-lt"/>
              </a:rPr>
              <a:t>MasVnrArea</a:t>
            </a:r>
            <a:r>
              <a:rPr lang="en-US" dirty="0">
                <a:latin typeface="Times New Roman"/>
                <a:ea typeface="+mn-lt"/>
                <a:cs typeface="+mn-lt"/>
              </a:rPr>
              <a:t>, </a:t>
            </a:r>
            <a:r>
              <a:rPr lang="en-US" dirty="0" err="1">
                <a:latin typeface="Times New Roman"/>
                <a:ea typeface="+mn-lt"/>
                <a:cs typeface="+mn-lt"/>
              </a:rPr>
              <a:t>BsmtQual</a:t>
            </a:r>
            <a:r>
              <a:rPr lang="en-US" dirty="0">
                <a:latin typeface="Times New Roman"/>
                <a:ea typeface="+mn-lt"/>
                <a:cs typeface="+mn-lt"/>
              </a:rPr>
              <a:t>, </a:t>
            </a:r>
            <a:r>
              <a:rPr lang="en-US" dirty="0" err="1">
                <a:latin typeface="Times New Roman"/>
                <a:ea typeface="+mn-lt"/>
                <a:cs typeface="+mn-lt"/>
              </a:rPr>
              <a:t>BsmtCond</a:t>
            </a:r>
            <a:r>
              <a:rPr lang="en-US" dirty="0">
                <a:latin typeface="Times New Roman"/>
                <a:ea typeface="+mn-lt"/>
                <a:cs typeface="+mn-lt"/>
              </a:rPr>
              <a:t>, </a:t>
            </a:r>
            <a:r>
              <a:rPr lang="en-US" dirty="0" err="1">
                <a:latin typeface="Times New Roman"/>
                <a:ea typeface="+mn-lt"/>
                <a:cs typeface="+mn-lt"/>
              </a:rPr>
              <a:t>BsmtExposure</a:t>
            </a:r>
            <a:r>
              <a:rPr lang="en-US" dirty="0">
                <a:latin typeface="Times New Roman"/>
                <a:ea typeface="+mn-lt"/>
                <a:cs typeface="+mn-lt"/>
              </a:rPr>
              <a:t>, BsmtFinType1, BsmtFinType2, </a:t>
            </a:r>
            <a:r>
              <a:rPr lang="en-US" dirty="0" err="1">
                <a:latin typeface="Times New Roman"/>
                <a:ea typeface="+mn-lt"/>
                <a:cs typeface="+mn-lt"/>
              </a:rPr>
              <a:t>FireplaceQu</a:t>
            </a:r>
            <a:r>
              <a:rPr lang="en-US" dirty="0">
                <a:latin typeface="Times New Roman"/>
                <a:ea typeface="+mn-lt"/>
                <a:cs typeface="+mn-lt"/>
              </a:rPr>
              <a:t>, </a:t>
            </a:r>
            <a:r>
              <a:rPr lang="en-US" dirty="0" err="1">
                <a:latin typeface="Times New Roman"/>
                <a:ea typeface="+mn-lt"/>
                <a:cs typeface="+mn-lt"/>
              </a:rPr>
              <a:t>GarageType</a:t>
            </a:r>
            <a:r>
              <a:rPr lang="en-US" dirty="0">
                <a:latin typeface="Times New Roman"/>
                <a:ea typeface="+mn-lt"/>
                <a:cs typeface="+mn-lt"/>
              </a:rPr>
              <a:t>, </a:t>
            </a:r>
            <a:r>
              <a:rPr lang="en-US" dirty="0" err="1">
                <a:latin typeface="Times New Roman"/>
                <a:ea typeface="+mn-lt"/>
                <a:cs typeface="+mn-lt"/>
              </a:rPr>
              <a:t>GarageYrBlt</a:t>
            </a:r>
            <a:r>
              <a:rPr lang="en-US" dirty="0">
                <a:latin typeface="Times New Roman"/>
                <a:ea typeface="+mn-lt"/>
                <a:cs typeface="+mn-lt"/>
              </a:rPr>
              <a:t>, </a:t>
            </a:r>
            <a:r>
              <a:rPr lang="en-US" dirty="0" err="1">
                <a:latin typeface="Times New Roman"/>
                <a:ea typeface="+mn-lt"/>
                <a:cs typeface="+mn-lt"/>
              </a:rPr>
              <a:t>GarageFinish</a:t>
            </a:r>
            <a:r>
              <a:rPr lang="en-US" dirty="0">
                <a:latin typeface="Times New Roman"/>
                <a:ea typeface="+mn-lt"/>
                <a:cs typeface="+mn-lt"/>
              </a:rPr>
              <a:t>, </a:t>
            </a:r>
            <a:r>
              <a:rPr lang="en-US" dirty="0" err="1">
                <a:latin typeface="Times New Roman"/>
                <a:ea typeface="+mn-lt"/>
                <a:cs typeface="+mn-lt"/>
              </a:rPr>
              <a:t>GarageQual</a:t>
            </a:r>
            <a:r>
              <a:rPr lang="en-US" dirty="0">
                <a:latin typeface="Times New Roman"/>
                <a:ea typeface="+mn-lt"/>
                <a:cs typeface="+mn-lt"/>
              </a:rPr>
              <a:t>, </a:t>
            </a:r>
            <a:r>
              <a:rPr lang="en-US" dirty="0" err="1">
                <a:latin typeface="Times New Roman"/>
                <a:ea typeface="+mn-lt"/>
                <a:cs typeface="+mn-lt"/>
              </a:rPr>
              <a:t>GarageCond</a:t>
            </a:r>
            <a:r>
              <a:rPr lang="en-US" dirty="0">
                <a:latin typeface="Times New Roman"/>
                <a:ea typeface="+mn-lt"/>
                <a:cs typeface="+mn-lt"/>
              </a:rPr>
              <a:t>, </a:t>
            </a:r>
            <a:r>
              <a:rPr lang="en-US" dirty="0" err="1">
                <a:latin typeface="Times New Roman"/>
                <a:ea typeface="+mn-lt"/>
                <a:cs typeface="+mn-lt"/>
              </a:rPr>
              <a:t>PoolQC</a:t>
            </a:r>
            <a:r>
              <a:rPr lang="en-US" dirty="0">
                <a:latin typeface="Times New Roman"/>
                <a:ea typeface="+mn-lt"/>
                <a:cs typeface="+mn-lt"/>
              </a:rPr>
              <a:t>, Fence and </a:t>
            </a:r>
            <a:r>
              <a:rPr lang="en-US" dirty="0" err="1">
                <a:latin typeface="Times New Roman"/>
                <a:ea typeface="+mn-lt"/>
                <a:cs typeface="+mn-lt"/>
              </a:rPr>
              <a:t>MiscFeature</a:t>
            </a:r>
            <a:r>
              <a:rPr lang="en-US" dirty="0">
                <a:latin typeface="Times New Roman"/>
                <a:ea typeface="+mn-lt"/>
                <a:cs typeface="+mn-lt"/>
              </a:rPr>
              <a:t> have missing data.</a:t>
            </a:r>
            <a:endParaRPr lang="en-US">
              <a:latin typeface="Times New Roman"/>
              <a:cs typeface="Times New Roman"/>
            </a:endParaRPr>
          </a:p>
          <a:p>
            <a:pPr algn="just"/>
            <a:r>
              <a:rPr lang="en-US" dirty="0">
                <a:latin typeface="Times New Roman"/>
                <a:ea typeface="+mn-lt"/>
                <a:cs typeface="+mn-lt"/>
              </a:rPr>
              <a:t>Firstly, I’m removing the variables that contains ‘missing data’ more than 80%.</a:t>
            </a:r>
            <a:endParaRPr lang="en-US">
              <a:latin typeface="Times New Roman"/>
              <a:cs typeface="Times New Roman"/>
            </a:endParaRPr>
          </a:p>
          <a:p>
            <a:pPr algn="just"/>
            <a:r>
              <a:rPr lang="en-US" dirty="0">
                <a:latin typeface="Times New Roman"/>
                <a:ea typeface="+mn-lt"/>
                <a:cs typeface="+mn-lt"/>
              </a:rPr>
              <a:t>We can clearly see that for the variables 'Alley', '</a:t>
            </a:r>
            <a:r>
              <a:rPr lang="en-US" dirty="0" err="1">
                <a:latin typeface="Times New Roman"/>
                <a:ea typeface="+mn-lt"/>
                <a:cs typeface="+mn-lt"/>
              </a:rPr>
              <a:t>MiscFeature</a:t>
            </a:r>
            <a:r>
              <a:rPr lang="en-US" dirty="0">
                <a:latin typeface="Times New Roman"/>
                <a:ea typeface="+mn-lt"/>
                <a:cs typeface="+mn-lt"/>
              </a:rPr>
              <a:t>' and '</a:t>
            </a:r>
            <a:r>
              <a:rPr lang="en-US" dirty="0" err="1">
                <a:latin typeface="Times New Roman"/>
                <a:ea typeface="+mn-lt"/>
                <a:cs typeface="+mn-lt"/>
              </a:rPr>
              <a:t>PoolQC</a:t>
            </a:r>
            <a:r>
              <a:rPr lang="en-US" dirty="0">
                <a:latin typeface="Times New Roman"/>
                <a:ea typeface="+mn-lt"/>
                <a:cs typeface="+mn-lt"/>
              </a:rPr>
              <a:t>', there are more than 80% data is missing, hence removing the same. Further I’m also removing ‘Id’ because it is unique for each row and will not help in the Prediction of sale price.</a:t>
            </a:r>
            <a:endParaRPr lang="en-US">
              <a:latin typeface="Times New Roman"/>
              <a:cs typeface="Times New Roman"/>
            </a:endParaRPr>
          </a:p>
          <a:p>
            <a:pPr algn="just"/>
            <a:r>
              <a:rPr lang="en-US" dirty="0">
                <a:latin typeface="Times New Roman"/>
                <a:cs typeface="Times New Roman"/>
              </a:rPr>
              <a:t>Further</a:t>
            </a:r>
            <a:r>
              <a:rPr lang="en-US" dirty="0">
                <a:latin typeface="Times New Roman"/>
                <a:ea typeface="+mn-lt"/>
                <a:cs typeface="+mn-lt"/>
              </a:rPr>
              <a:t>, I’m imputing all the other variables containing null values using KNN Imputer and </a:t>
            </a:r>
            <a:r>
              <a:rPr lang="en-US" dirty="0" err="1">
                <a:latin typeface="Times New Roman"/>
                <a:ea typeface="+mn-lt"/>
                <a:cs typeface="+mn-lt"/>
              </a:rPr>
              <a:t>fillna</a:t>
            </a:r>
            <a:r>
              <a:rPr lang="en-US" dirty="0">
                <a:latin typeface="Times New Roman"/>
                <a:ea typeface="+mn-lt"/>
                <a:cs typeface="+mn-lt"/>
              </a:rPr>
              <a:t> method</a:t>
            </a:r>
            <a:endParaRPr lang="en-US">
              <a:latin typeface="Times New Roman"/>
              <a:cs typeface="Times New Roman"/>
            </a:endParaRPr>
          </a:p>
          <a:p>
            <a:pPr algn="just"/>
            <a:r>
              <a:rPr lang="en-US" dirty="0">
                <a:latin typeface="Times New Roman"/>
                <a:ea typeface="+mn-lt"/>
                <a:cs typeface="+mn-lt"/>
              </a:rPr>
              <a:t>Using the above technique, I have successfully handled the null values in the dataset.</a:t>
            </a:r>
            <a:endParaRPr lang="en-US">
              <a:latin typeface="Times New Roman"/>
              <a:cs typeface="Times New Roman"/>
            </a:endParaRPr>
          </a:p>
          <a:p>
            <a:pPr marL="0" indent="0" algn="just">
              <a:buNone/>
            </a:pPr>
            <a:endParaRPr lang="en-US" dirty="0">
              <a:latin typeface="Times New Roman"/>
              <a:cs typeface="Times New Roman"/>
            </a:endParaRPr>
          </a:p>
        </p:txBody>
      </p:sp>
    </p:spTree>
    <p:extLst>
      <p:ext uri="{BB962C8B-B14F-4D97-AF65-F5344CB8AC3E}">
        <p14:creationId xmlns:p14="http://schemas.microsoft.com/office/powerpoint/2010/main" val="265803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18DC-491E-1ED0-7921-F34F985D2615}"/>
              </a:ext>
            </a:extLst>
          </p:cNvPr>
          <p:cNvSpPr>
            <a:spLocks noGrp="1"/>
          </p:cNvSpPr>
          <p:nvPr>
            <p:ph type="title"/>
          </p:nvPr>
        </p:nvSpPr>
        <p:spPr>
          <a:xfrm>
            <a:off x="1864542" y="624110"/>
            <a:ext cx="8911687" cy="1280890"/>
          </a:xfrm>
        </p:spPr>
        <p:txBody>
          <a:bodyPr/>
          <a:lstStyle/>
          <a:p>
            <a:r>
              <a:rPr lang="en-US" b="1" dirty="0">
                <a:latin typeface="Times New Roman"/>
                <a:ea typeface="+mj-lt"/>
                <a:cs typeface="+mj-lt"/>
              </a:rPr>
              <a:t>5. Exploratory Data Analysis (EDA):</a:t>
            </a:r>
            <a:endParaRPr lang="en-US" dirty="0">
              <a:latin typeface="Times New Roman"/>
            </a:endParaRPr>
          </a:p>
          <a:p>
            <a:endParaRPr lang="en-US" dirty="0"/>
          </a:p>
        </p:txBody>
      </p:sp>
      <p:pic>
        <p:nvPicPr>
          <p:cNvPr id="6" name="Picture 6" descr="Table&#10;&#10;Description automatically generated">
            <a:extLst>
              <a:ext uri="{FF2B5EF4-FFF2-40B4-BE49-F238E27FC236}">
                <a16:creationId xmlns:a16="http://schemas.microsoft.com/office/drawing/2014/main" id="{960E5787-AF4F-22BC-D4BF-C3E064A99AB7}"/>
              </a:ext>
            </a:extLst>
          </p:cNvPr>
          <p:cNvPicPr>
            <a:picLocks noGrp="1" noChangeAspect="1"/>
          </p:cNvPicPr>
          <p:nvPr>
            <p:ph sz="half" idx="1"/>
          </p:nvPr>
        </p:nvPicPr>
        <p:blipFill>
          <a:blip r:embed="rId2"/>
          <a:stretch>
            <a:fillRect/>
          </a:stretch>
        </p:blipFill>
        <p:spPr>
          <a:xfrm>
            <a:off x="1860830" y="1996125"/>
            <a:ext cx="5042246" cy="3604337"/>
          </a:xfrm>
        </p:spPr>
      </p:pic>
      <p:pic>
        <p:nvPicPr>
          <p:cNvPr id="3" name="Picture 3" descr="Graphical user interface, text, application, email&#10;&#10;Description automatically generated">
            <a:extLst>
              <a:ext uri="{FF2B5EF4-FFF2-40B4-BE49-F238E27FC236}">
                <a16:creationId xmlns:a16="http://schemas.microsoft.com/office/drawing/2014/main" id="{7EE6CE71-5071-4986-98CF-E9D524731B67}"/>
              </a:ext>
            </a:extLst>
          </p:cNvPr>
          <p:cNvPicPr>
            <a:picLocks noGrp="1" noChangeAspect="1"/>
          </p:cNvPicPr>
          <p:nvPr>
            <p:ph sz="half" idx="2"/>
          </p:nvPr>
        </p:nvPicPr>
        <p:blipFill>
          <a:blip r:embed="rId3"/>
          <a:stretch>
            <a:fillRect/>
          </a:stretch>
        </p:blipFill>
        <p:spPr>
          <a:xfrm>
            <a:off x="7190747" y="2453573"/>
            <a:ext cx="4313864" cy="3122920"/>
          </a:xfrm>
        </p:spPr>
      </p:pic>
    </p:spTree>
    <p:extLst>
      <p:ext uri="{BB962C8B-B14F-4D97-AF65-F5344CB8AC3E}">
        <p14:creationId xmlns:p14="http://schemas.microsoft.com/office/powerpoint/2010/main" val="59642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Graphical user interface, text, application, email&#10;&#10;Description automatically generated">
            <a:extLst>
              <a:ext uri="{FF2B5EF4-FFF2-40B4-BE49-F238E27FC236}">
                <a16:creationId xmlns:a16="http://schemas.microsoft.com/office/drawing/2014/main" id="{BA75A06C-8AC9-44B6-88FD-0AB12002D36A}"/>
              </a:ext>
            </a:extLst>
          </p:cNvPr>
          <p:cNvPicPr>
            <a:picLocks noGrp="1" noChangeAspect="1"/>
          </p:cNvPicPr>
          <p:nvPr>
            <p:ph sz="half" idx="1"/>
          </p:nvPr>
        </p:nvPicPr>
        <p:blipFill>
          <a:blip r:embed="rId2"/>
          <a:stretch>
            <a:fillRect/>
          </a:stretch>
        </p:blipFill>
        <p:spPr>
          <a:xfrm>
            <a:off x="1457418" y="1885479"/>
            <a:ext cx="4851745" cy="3769596"/>
          </a:xfrm>
        </p:spPr>
      </p:pic>
      <p:pic>
        <p:nvPicPr>
          <p:cNvPr id="9" name="Picture 9" descr="Text&#10;&#10;Description automatically generated">
            <a:extLst>
              <a:ext uri="{FF2B5EF4-FFF2-40B4-BE49-F238E27FC236}">
                <a16:creationId xmlns:a16="http://schemas.microsoft.com/office/drawing/2014/main" id="{61E8444A-F9FA-4F3A-AEE3-B3523F3F7CC4}"/>
              </a:ext>
            </a:extLst>
          </p:cNvPr>
          <p:cNvPicPr>
            <a:picLocks noGrp="1" noChangeAspect="1"/>
          </p:cNvPicPr>
          <p:nvPr>
            <p:ph sz="half" idx="2"/>
          </p:nvPr>
        </p:nvPicPr>
        <p:blipFill>
          <a:blip r:embed="rId3"/>
          <a:stretch>
            <a:fillRect/>
          </a:stretch>
        </p:blipFill>
        <p:spPr>
          <a:xfrm>
            <a:off x="6854571" y="2026195"/>
            <a:ext cx="4840541" cy="3551849"/>
          </a:xfrm>
        </p:spPr>
      </p:pic>
    </p:spTree>
    <p:extLst>
      <p:ext uri="{BB962C8B-B14F-4D97-AF65-F5344CB8AC3E}">
        <p14:creationId xmlns:p14="http://schemas.microsoft.com/office/powerpoint/2010/main" val="27415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10;&#10;Description automatically generated">
            <a:extLst>
              <a:ext uri="{FF2B5EF4-FFF2-40B4-BE49-F238E27FC236}">
                <a16:creationId xmlns:a16="http://schemas.microsoft.com/office/drawing/2014/main" id="{BB98D6FB-83A2-4663-918F-9F109E9B84DE}"/>
              </a:ext>
            </a:extLst>
          </p:cNvPr>
          <p:cNvPicPr>
            <a:picLocks noGrp="1" noChangeAspect="1"/>
          </p:cNvPicPr>
          <p:nvPr>
            <p:ph sz="half" idx="1"/>
          </p:nvPr>
        </p:nvPicPr>
        <p:blipFill>
          <a:blip r:embed="rId2"/>
          <a:stretch>
            <a:fillRect/>
          </a:stretch>
        </p:blipFill>
        <p:spPr>
          <a:xfrm>
            <a:off x="2129771" y="1652235"/>
            <a:ext cx="4246629" cy="3552528"/>
          </a:xfrm>
        </p:spPr>
      </p:pic>
      <p:pic>
        <p:nvPicPr>
          <p:cNvPr id="6" name="Picture 6" descr="Graphical user interface, text, application, email&#10;&#10;Description automatically generated">
            <a:extLst>
              <a:ext uri="{FF2B5EF4-FFF2-40B4-BE49-F238E27FC236}">
                <a16:creationId xmlns:a16="http://schemas.microsoft.com/office/drawing/2014/main" id="{4ED166C2-0509-43C9-A653-5289EEDC3E00}"/>
              </a:ext>
            </a:extLst>
          </p:cNvPr>
          <p:cNvPicPr>
            <a:picLocks noGrp="1" noChangeAspect="1"/>
          </p:cNvPicPr>
          <p:nvPr>
            <p:ph sz="half" idx="2"/>
          </p:nvPr>
        </p:nvPicPr>
        <p:blipFill>
          <a:blip r:embed="rId3"/>
          <a:stretch>
            <a:fillRect/>
          </a:stretch>
        </p:blipFill>
        <p:spPr>
          <a:xfrm>
            <a:off x="6843365" y="2001463"/>
            <a:ext cx="5098275" cy="3209108"/>
          </a:xfrm>
        </p:spPr>
      </p:pic>
    </p:spTree>
    <p:extLst>
      <p:ext uri="{BB962C8B-B14F-4D97-AF65-F5344CB8AC3E}">
        <p14:creationId xmlns:p14="http://schemas.microsoft.com/office/powerpoint/2010/main" val="30817286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Wisp</vt:lpstr>
      <vt:lpstr>Housing Sales Price Prediction </vt:lpstr>
      <vt:lpstr>Inbox</vt:lpstr>
      <vt:lpstr>1.Introduction </vt:lpstr>
      <vt:lpstr>2. Business Goal: </vt:lpstr>
      <vt:lpstr>3. Analytical Problem Framing : </vt:lpstr>
      <vt:lpstr>4. Data Analysis : </vt:lpstr>
      <vt:lpstr>5. Exploratory Data Analysis (EDA):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Conclusion</vt:lpstr>
      <vt:lpstr>7. Limitations of this work and Scope for Future work: </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305</cp:revision>
  <dcterms:created xsi:type="dcterms:W3CDTF">2022-03-19T13:03:40Z</dcterms:created>
  <dcterms:modified xsi:type="dcterms:W3CDTF">2022-03-20T17:52:15Z</dcterms:modified>
</cp:coreProperties>
</file>